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9" r:id="rId4"/>
    <p:sldId id="281" r:id="rId5"/>
    <p:sldId id="294" r:id="rId6"/>
    <p:sldId id="367" r:id="rId7"/>
    <p:sldId id="295" r:id="rId8"/>
    <p:sldId id="368" r:id="rId9"/>
    <p:sldId id="369" r:id="rId10"/>
    <p:sldId id="370" r:id="rId11"/>
    <p:sldId id="371" r:id="rId12"/>
    <p:sldId id="287" r:id="rId13"/>
    <p:sldId id="3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80552" autoAdjust="0"/>
  </p:normalViewPr>
  <p:slideViewPr>
    <p:cSldViewPr snapToGrid="0" snapToObjects="1">
      <p:cViewPr varScale="1">
        <p:scale>
          <a:sx n="56" d="100"/>
          <a:sy n="56" d="100"/>
        </p:scale>
        <p:origin x="67" y="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14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97A8A-69D4-4427-8E94-E02AD4DA6FB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C0C4F-5E15-4C0F-91BF-818B1EC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 self, live in North Carolina, small farming and foraging in the black mountains, philosophy</a:t>
            </a:r>
          </a:p>
          <a:p>
            <a:r>
              <a:rPr lang="en-US" dirty="0"/>
              <a:t>Tell about planning background – Major Corridor Investments, Tolling, Statewide Planning and Programming, Sub-area studies (Fort Hood, Sam Houston). </a:t>
            </a:r>
          </a:p>
          <a:p>
            <a:r>
              <a:rPr lang="en-US" dirty="0"/>
              <a:t>Tell about my team – privilege of being technical lead of Survey and Big Data analytics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8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this slide for a moment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future driverless cars</a:t>
            </a:r>
          </a:p>
          <a:p>
            <a:r>
              <a:rPr lang="en-US" dirty="0"/>
              <a:t>Location is place of detection by device or observation</a:t>
            </a:r>
          </a:p>
          <a:p>
            <a:r>
              <a:rPr lang="en-US" dirty="0"/>
              <a:t>Place is where they are really going and where they are coming from</a:t>
            </a:r>
          </a:p>
          <a:p>
            <a:r>
              <a:rPr lang="en-US" dirty="0"/>
              <a:t>AND Place may be Different depending on What You are interested in – Long distance, maybe not the gas station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9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0C4F-5E15-4C0F-91BF-818B1EC1E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8CE7BB-1123-4FDD-BA1C-3A95478D4348}" type="datetime1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F4AA532-4411-4F3A-BA46-5BDF4A0E04A2}" type="datetime1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EBA916E-5ED2-4494-B29A-2C1443C00777}" type="datetime1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B5CF933-4ECB-4F64-972E-FA98AF4DD76C}" type="datetime1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9C06B3-6CA8-4AFF-976A-12732F3048C1}" type="datetime1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4265"/>
            <a:ext cx="5384800" cy="3741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4265"/>
            <a:ext cx="5384800" cy="3741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2B0548-A932-4404-B87F-813A43C1AC70}" type="datetime1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6FA8669-2AEE-422C-B3B0-00144D538084}" type="datetime1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E1A621-3474-464C-BD62-D1D91B67A4B4}" type="datetime1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74078F-3193-4C08-AEA7-D597F873FAB0}" type="datetime1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17A089-255E-4193-827B-3CC594077D74}" type="datetime1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58077-5AFC-4030-BA26-49A32BCA82B1}" type="datetime1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47F3A-080F-4B47-A627-DF5307CC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91068"/>
            <a:ext cx="109728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6629"/>
            <a:ext cx="10972800" cy="423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TI-ribbon Pr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" y="0"/>
            <a:ext cx="12192000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Niie_zmSr8" TargetMode="External"/><Relationship Id="rId4" Type="http://schemas.openxmlformats.org/officeDocument/2006/relationships/hyperlink" Target="https://www.nytimes.com/interactive/2018/12/10/business/location-data-privacy-app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53" y="909445"/>
            <a:ext cx="8790028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Identifying Truck Bias In LBS Data</a:t>
            </a:r>
            <a:br>
              <a:rPr lang="en-US" dirty="0"/>
            </a:b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53" y="4605886"/>
            <a:ext cx="7599961" cy="218202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rgbClr val="640000"/>
                </a:solidFill>
              </a:rPr>
              <a:t>Texas A&amp;M Transportation Institute</a:t>
            </a:r>
          </a:p>
          <a:p>
            <a:pPr algn="l"/>
            <a:r>
              <a:rPr lang="en-US" sz="1900" b="1" dirty="0"/>
              <a:t>Byron Chigoy, TTI</a:t>
            </a:r>
          </a:p>
          <a:p>
            <a:pPr algn="l"/>
            <a:r>
              <a:rPr lang="en-US" sz="1900" b="1" dirty="0"/>
              <a:t>Gargi Singh, TTI</a:t>
            </a:r>
          </a:p>
          <a:p>
            <a:pPr algn="l"/>
            <a:r>
              <a:rPr lang="en-US" sz="1900" b="1" dirty="0"/>
              <a:t>17</a:t>
            </a:r>
            <a:r>
              <a:rPr lang="en-US" sz="1900" b="1" baseline="30000" dirty="0"/>
              <a:t>th</a:t>
            </a:r>
            <a:r>
              <a:rPr lang="en-US" sz="1900" b="1" dirty="0"/>
              <a:t> TRB National Transportation Planning Applications Conference</a:t>
            </a:r>
          </a:p>
          <a:p>
            <a:pPr algn="l"/>
            <a:r>
              <a:rPr lang="en-US" sz="1900" b="1" dirty="0"/>
              <a:t>Portland, Oregon </a:t>
            </a:r>
          </a:p>
          <a:p>
            <a:pPr algn="l"/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Monday June 3,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01FFAC-3344-4959-A43C-50099E0545D5}"/>
              </a:ext>
            </a:extLst>
          </p:cNvPr>
          <p:cNvGrpSpPr/>
          <p:nvPr/>
        </p:nvGrpSpPr>
        <p:grpSpPr>
          <a:xfrm>
            <a:off x="9540660" y="1234814"/>
            <a:ext cx="2175089" cy="1524719"/>
            <a:chOff x="7924802" y="3000984"/>
            <a:chExt cx="2175089" cy="1524719"/>
          </a:xfrm>
        </p:grpSpPr>
        <p:grpSp>
          <p:nvGrpSpPr>
            <p:cNvPr id="22" name="Group 21"/>
            <p:cNvGrpSpPr/>
            <p:nvPr/>
          </p:nvGrpSpPr>
          <p:grpSpPr>
            <a:xfrm>
              <a:off x="7924802" y="3000984"/>
              <a:ext cx="2175089" cy="1524719"/>
              <a:chOff x="7274273" y="4548226"/>
              <a:chExt cx="1189801" cy="70408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74273" y="4548226"/>
                <a:ext cx="1189801" cy="704088"/>
              </a:xfrm>
              <a:prstGeom prst="rect">
                <a:avLst/>
              </a:prstGeom>
              <a:blipFill dpi="0" rotWithShape="1">
                <a:blip r:embed="rId3">
                  <a:alphaModFix amt="25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462571" y="4609712"/>
                <a:ext cx="806554" cy="472390"/>
                <a:chOff x="17409343" y="9067800"/>
                <a:chExt cx="2221175" cy="1430818"/>
              </a:xfrm>
            </p:grpSpPr>
            <p:pic>
              <p:nvPicPr>
                <p:cNvPr id="11" name="Picture 12" descr="Related imag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916642" y="9134318"/>
                  <a:ext cx="713876" cy="713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4" descr="Image result for cell tower images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409343" y="9067800"/>
                  <a:ext cx="788860" cy="780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6" descr="Related image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98203" y="9167475"/>
                  <a:ext cx="606264" cy="6807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8" descr="Image result for Car icon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728" b="19211"/>
                <a:stretch/>
              </p:blipFill>
              <p:spPr bwMode="auto">
                <a:xfrm>
                  <a:off x="18745201" y="10026382"/>
                  <a:ext cx="725842" cy="4722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0" descr="Image result for Person icon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3717" y="9947868"/>
                  <a:ext cx="550750" cy="550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28" name="Picture 4" descr="Image result for wifi symbol">
              <a:extLst>
                <a:ext uri="{FF2B5EF4-FFF2-40B4-BE49-F238E27FC236}">
                  <a16:creationId xmlns:a16="http://schemas.microsoft.com/office/drawing/2014/main" id="{06D5B9A2-606B-48BD-8068-C1BC29DA7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442" y="3692080"/>
              <a:ext cx="549423" cy="549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F4EF1-0D25-4950-A9B7-1FA3D6E1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What We Found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CC978-B782-4E9A-BB8D-AD12B8F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0662B-29C0-4219-914E-05957CCAC90C}"/>
              </a:ext>
            </a:extLst>
          </p:cNvPr>
          <p:cNvSpPr txBox="1"/>
          <p:nvPr/>
        </p:nvSpPr>
        <p:spPr>
          <a:xfrm>
            <a:off x="201168" y="1714622"/>
            <a:ext cx="477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 of Trips by Land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5EADE-6AA9-4FCB-BDFD-1EE305946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2333548"/>
            <a:ext cx="10253497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3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And Why We Did Not Find Anything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CC978-B782-4E9A-BB8D-AD12B8F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63D77-1150-4CF8-9736-9D35F1313130}"/>
              </a:ext>
            </a:extLst>
          </p:cNvPr>
          <p:cNvSpPr txBox="1"/>
          <p:nvPr/>
        </p:nvSpPr>
        <p:spPr>
          <a:xfrm>
            <a:off x="1666085" y="2380794"/>
            <a:ext cx="772357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Aggregate LBS data is insufficient for the task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Not enough land use categories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Truck and commercial vehicle drivers are not using the same apps as general population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Need more robust methodology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Not asking the right question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theconversation.com/files/23656/original/zktwdv8q-1368424706.jpg?ixlib=rb-1.1.0&amp;q=45&amp;auto=format&amp;w=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" y="2313471"/>
            <a:ext cx="4121063" cy="37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0482-51DA-43B7-AD92-D419C783C45F}"/>
              </a:ext>
            </a:extLst>
          </p:cNvPr>
          <p:cNvSpPr txBox="1">
            <a:spLocks/>
          </p:cNvSpPr>
          <p:nvPr/>
        </p:nvSpPr>
        <p:spPr>
          <a:xfrm>
            <a:off x="4668496" y="1832070"/>
            <a:ext cx="5999505" cy="42308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/>
              <a:t>Agencies need to invest in technical resources and professionals to analyze passive OD data/Big Data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In-house, in-depth understanding of data critical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With LBS and Cellular data - we still really do not know a lot about the data processing methodologies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Need for critical thought and analysis of Big Data Sources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E4FB1-E694-4ED0-9BE2-F372E7DEBC7D}"/>
              </a:ext>
            </a:extLst>
          </p:cNvPr>
          <p:cNvSpPr txBox="1"/>
          <p:nvPr/>
        </p:nvSpPr>
        <p:spPr>
          <a:xfrm>
            <a:off x="201168" y="1200380"/>
            <a:ext cx="8521873" cy="63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64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Just a Few Things to Think About (but there are more)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2E56-14AF-4377-AABE-BA90F335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6E4FB1-E694-4ED0-9BE2-F372E7DEBC7D}"/>
              </a:ext>
            </a:extLst>
          </p:cNvPr>
          <p:cNvSpPr txBox="1"/>
          <p:nvPr/>
        </p:nvSpPr>
        <p:spPr>
          <a:xfrm>
            <a:off x="201168" y="1200380"/>
            <a:ext cx="8521873" cy="631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64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Special Thanks and Acknowledgments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2E56-14AF-4377-AABE-BA90F335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13</a:t>
            </a:fld>
            <a:endParaRPr lang="en-US"/>
          </a:p>
        </p:txBody>
      </p:sp>
      <p:pic>
        <p:nvPicPr>
          <p:cNvPr id="7" name="Picture 2" descr="Image result for TxDOT Logo">
            <a:extLst>
              <a:ext uri="{FF2B5EF4-FFF2-40B4-BE49-F238E27FC236}">
                <a16:creationId xmlns:a16="http://schemas.microsoft.com/office/drawing/2014/main" id="{760BFB8E-6681-4C11-8197-327F35CD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34" y="2220664"/>
            <a:ext cx="1912112" cy="15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0D2BCA-5EE3-451F-8DD0-D664E12177E5}"/>
              </a:ext>
            </a:extLst>
          </p:cNvPr>
          <p:cNvSpPr txBox="1">
            <a:spLocks/>
          </p:cNvSpPr>
          <p:nvPr/>
        </p:nvSpPr>
        <p:spPr>
          <a:xfrm>
            <a:off x="4160495" y="2596784"/>
            <a:ext cx="5999505" cy="1359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Bill Knowles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Janie Temple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Christeen Pusch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2" name="AutoShape 2" descr="Image result for texas a&amp;m transportation institute">
            <a:extLst>
              <a:ext uri="{FF2B5EF4-FFF2-40B4-BE49-F238E27FC236}">
                <a16:creationId xmlns:a16="http://schemas.microsoft.com/office/drawing/2014/main" id="{3958008C-B189-4881-9F93-6223BABC37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texas a&amp;m transportation institute">
            <a:extLst>
              <a:ext uri="{FF2B5EF4-FFF2-40B4-BE49-F238E27FC236}">
                <a16:creationId xmlns:a16="http://schemas.microsoft.com/office/drawing/2014/main" id="{FB77C347-87D9-4C6C-A5E5-372CB9EFA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9" y="4702225"/>
            <a:ext cx="3362609" cy="6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324B99-3BDC-4C6B-9621-6F536FE39252}"/>
              </a:ext>
            </a:extLst>
          </p:cNvPr>
          <p:cNvSpPr txBox="1">
            <a:spLocks/>
          </p:cNvSpPr>
          <p:nvPr/>
        </p:nvSpPr>
        <p:spPr>
          <a:xfrm>
            <a:off x="4160494" y="4136950"/>
            <a:ext cx="5999505" cy="25845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/>
              <a:t>Ed Hard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/>
              <a:t>Michael Martin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/>
              <a:t>LD White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/>
              <a:t>Mark Ojah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/>
              <a:t>Stella Nepal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/>
              <a:t>Lisa Greene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4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0971" y="880401"/>
            <a:ext cx="841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Origin-Destination Platforms </a:t>
            </a:r>
            <a:endParaRPr lang="en-US" sz="3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5514"/>
              </p:ext>
            </p:extLst>
          </p:nvPr>
        </p:nvGraphicFramePr>
        <p:xfrm>
          <a:off x="200971" y="1483322"/>
          <a:ext cx="11674256" cy="4895877"/>
        </p:xfrm>
        <a:graphic>
          <a:graphicData uri="http://schemas.openxmlformats.org/drawingml/2006/table">
            <a:tbl>
              <a:tblPr firstRow="1" firstCol="1" bandRow="1"/>
              <a:tblGrid>
                <a:gridCol w="155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1334">
                  <a:extLst>
                    <a:ext uri="{9D8B030D-6E8A-4147-A177-3AD203B41FA5}">
                      <a16:colId xmlns:a16="http://schemas.microsoft.com/office/drawing/2014/main" val="4153341434"/>
                    </a:ext>
                  </a:extLst>
                </a:gridCol>
                <a:gridCol w="1733205">
                  <a:extLst>
                    <a:ext uri="{9D8B030D-6E8A-4147-A177-3AD203B41FA5}">
                      <a16:colId xmlns:a16="http://schemas.microsoft.com/office/drawing/2014/main" val="4239483761"/>
                    </a:ext>
                  </a:extLst>
                </a:gridCol>
              </a:tblGrid>
              <a:tr h="946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Technology Comparison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BT/Wi-Fi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Retired to 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GPS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Venerable War Horse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Cellular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Temporarily Gone but Not Forgotten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LBS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Oracle of Delphi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Cellular Signal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What will They Think of Next?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Type of Travel Collected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Trips between 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Times New Roman"/>
                        </a:rPr>
                        <a:t> device readers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Estimated trips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Times New Roman"/>
                        </a:rPr>
                        <a:t> traces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Estimated</a:t>
                      </a:r>
                      <a:r>
                        <a:rPr lang="en-US" sz="1800" baseline="0" dirty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device movements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Device</a:t>
                      </a:r>
                      <a:r>
                        <a:rPr lang="en-US" sz="1800" baseline="0" dirty="0">
                          <a:effectLst/>
                          <a:latin typeface="+mj-lt"/>
                          <a:ea typeface="Times New Roman"/>
                        </a:rPr>
                        <a:t> locations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Device Location on Roadbed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4869"/>
                  </a:ext>
                </a:extLst>
              </a:tr>
              <a:tr h="13123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Detection Platforms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Roadside Equipment, Built Environment (lighting, signals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</a:rPr>
                        <a:t>etc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Logging devices for Fleet Tracking, Navigation systems, Travel Surveys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Cell Phones, Tablets, Cell Towers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Generally Application Software Development Kits (SDKs)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Any device that interacts with the Cell Network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What’s Detected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MAC Address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of Cell or Devices actively using BT, in vehicle BT such as Tire Pressure Monitoring Systems (TPMS) </a:t>
                      </a: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</a:rPr>
                        <a:t>Wifi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 signals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Device and Provider ID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GPS Transmissions and Logs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Device ID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of Call Detection Records (CDR), device network pings, device events (text, internet browse), Cellular GPS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Device ID and Ad ID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linked to GPS, Wi-Fi interactions, ISP location, assumed location based on app personal info entry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</a:rPr>
                        <a:t>Number of Devices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/>
                        </a:rPr>
                        <a:t>Unique Cell signal patterns on corridors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4859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B5009-A2EE-431F-A5A8-27D32795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1F22C0-A7BA-488B-8E4A-49E5EBE3C44D}"/>
              </a:ext>
            </a:extLst>
          </p:cNvPr>
          <p:cNvSpPr/>
          <p:nvPr/>
        </p:nvSpPr>
        <p:spPr>
          <a:xfrm>
            <a:off x="5755048" y="1455561"/>
            <a:ext cx="1999063" cy="4926642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C0861-293D-441F-A740-B3C249B780E6}"/>
              </a:ext>
            </a:extLst>
          </p:cNvPr>
          <p:cNvSpPr/>
          <p:nvPr/>
        </p:nvSpPr>
        <p:spPr>
          <a:xfrm>
            <a:off x="1756172" y="1483322"/>
            <a:ext cx="2120884" cy="4873029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4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73D3AC-B8B9-4E1F-95D2-F86AD44CF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" t="12315" r="3972" b="9440"/>
          <a:stretch/>
        </p:blipFill>
        <p:spPr>
          <a:xfrm>
            <a:off x="1027176" y="1737985"/>
            <a:ext cx="10137648" cy="4598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7CEF98-3297-4E5B-8D91-87B25C78A11C}"/>
              </a:ext>
            </a:extLst>
          </p:cNvPr>
          <p:cNvSpPr/>
          <p:nvPr/>
        </p:nvSpPr>
        <p:spPr>
          <a:xfrm>
            <a:off x="201168" y="6215747"/>
            <a:ext cx="900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https://www.nytimes.com/interactive/2018/12/10/business/location-data-privacy-apps.html</a:t>
            </a:r>
            <a:endParaRPr lang="en-US" dirty="0"/>
          </a:p>
          <a:p>
            <a:r>
              <a:rPr lang="en-US" baseline="30000" dirty="0"/>
              <a:t>1</a:t>
            </a:r>
            <a:r>
              <a:rPr lang="en-US" dirty="0">
                <a:hlinkClick r:id="rId5"/>
              </a:rPr>
              <a:t>Alan Parsons Project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4E9B7-DD09-4D27-8A18-38838D6BFD44}"/>
              </a:ext>
            </a:extLst>
          </p:cNvPr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LBS: Eye in the Sky (and in your pocket)</a:t>
            </a:r>
            <a:r>
              <a:rPr lang="en-US" sz="3600" b="1" baseline="30000" dirty="0">
                <a:solidFill>
                  <a:srgbClr val="640000"/>
                </a:solidFill>
              </a:rPr>
              <a:t>1</a:t>
            </a:r>
            <a:endParaRPr lang="en-US" sz="3600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48563-DE68-4156-BFBE-CB9E5565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LBS Data; Do We Have the Same Terms?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7D9AB-0A24-4205-A614-3AE0453B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3BB83-7351-478A-A2A5-2EF1255281BC}"/>
              </a:ext>
            </a:extLst>
          </p:cNvPr>
          <p:cNvSpPr txBox="1"/>
          <p:nvPr/>
        </p:nvSpPr>
        <p:spPr>
          <a:xfrm>
            <a:off x="201168" y="1597888"/>
            <a:ext cx="72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I’m confused and why you should be too.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F30F6-BA5C-44ED-B50F-731D2273D0B4}"/>
              </a:ext>
            </a:extLst>
          </p:cNvPr>
          <p:cNvSpPr txBox="1"/>
          <p:nvPr/>
        </p:nvSpPr>
        <p:spPr>
          <a:xfrm>
            <a:off x="201168" y="2225963"/>
            <a:ext cx="1152753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Which apps are included in the panel?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How does it work? – </a:t>
            </a:r>
            <a:r>
              <a:rPr lang="en-US" sz="2400" b="1" dirty="0">
                <a:solidFill>
                  <a:schemeClr val="accent2"/>
                </a:solidFill>
              </a:rPr>
              <a:t>exactly!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GPS?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Global System for Mobile Communications (GSM) – </a:t>
            </a:r>
            <a:r>
              <a:rPr lang="en-US" sz="2400" b="1" dirty="0" err="1"/>
              <a:t>e.g</a:t>
            </a:r>
            <a:r>
              <a:rPr lang="en-US" sz="2400" b="1" dirty="0"/>
              <a:t> Cellular?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User input/assumed?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 Proxy location/beacon (e.g. Wi-Fi interaction)?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How frequent are locations? Temporal distribution of use? Is it really as big as the claims?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How do you obtain it?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And - How do we the buyers define quality – rather than the providers?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133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Do We Know the Bias in LBS? It’s a secret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176E2-A406-40F7-88EE-A5812378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F0AF4-4E3E-49FC-B83A-98332151254C}"/>
              </a:ext>
            </a:extLst>
          </p:cNvPr>
          <p:cNvSpPr txBox="1"/>
          <p:nvPr/>
        </p:nvSpPr>
        <p:spPr>
          <a:xfrm>
            <a:off x="611750" y="1975694"/>
            <a:ext cx="47771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Potential Biases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The ones you know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Geographic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Types of Trips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6DD95-6BB9-421C-AA35-9D42915BCB31}"/>
              </a:ext>
            </a:extLst>
          </p:cNvPr>
          <p:cNvSpPr txBox="1"/>
          <p:nvPr/>
        </p:nvSpPr>
        <p:spPr>
          <a:xfrm>
            <a:off x="4933814" y="1973280"/>
            <a:ext cx="64413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Less Obvious – But Critical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How trips are determined/broken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Type of LBS position 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App use frequency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Temporal use of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Geographic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Big Data/ “The Algorithm”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Classifications – how done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Expansion methods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32A8D-D913-4F82-9AE4-15F15BF7D9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183086" y="1767530"/>
            <a:ext cx="5399314" cy="45888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Truck Bias You Say?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CC978-B782-4E9A-BB8D-AD12B8F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AC261-C560-4A07-B6D4-C9F96CEECC15}"/>
              </a:ext>
            </a:extLst>
          </p:cNvPr>
          <p:cNvSpPr txBox="1"/>
          <p:nvPr/>
        </p:nvSpPr>
        <p:spPr>
          <a:xfrm>
            <a:off x="697094" y="2230669"/>
            <a:ext cx="50314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Yes (But Why Propose That?)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Truck and Commercial Vehicle Drivers Use Apps and Cell Phones too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 we should see some evidence of this in LBS data sources – both aggregate and disaggregate?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CC978-B782-4E9A-BB8D-AD12B8F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1A91C-807D-4219-A9B4-A2A99725B612}"/>
              </a:ext>
            </a:extLst>
          </p:cNvPr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Where We Looked, and What We Used?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7BB00-34C0-4E51-B342-081E7DEEB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401824"/>
            <a:ext cx="4187124" cy="4025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9F6E4-17C0-403A-BF9A-64FE5F2E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282" y="2401824"/>
            <a:ext cx="2911547" cy="1637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C2702-25EF-4831-97C9-6775D3B71640}"/>
              </a:ext>
            </a:extLst>
          </p:cNvPr>
          <p:cNvSpPr txBox="1"/>
          <p:nvPr/>
        </p:nvSpPr>
        <p:spPr>
          <a:xfrm>
            <a:off x="201168" y="1655415"/>
            <a:ext cx="477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Houston-Galveston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44501-13BC-42AD-9927-0597D0385EA6}"/>
              </a:ext>
            </a:extLst>
          </p:cNvPr>
          <p:cNvSpPr txBox="1"/>
          <p:nvPr/>
        </p:nvSpPr>
        <p:spPr>
          <a:xfrm>
            <a:off x="4825163" y="1926221"/>
            <a:ext cx="477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Industrial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F5BFB-D78F-4661-8908-B0F17F193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783" y="4789539"/>
            <a:ext cx="2851461" cy="1637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A2A7A-339F-4CE5-BEC7-4DB6C9B72924}"/>
              </a:ext>
            </a:extLst>
          </p:cNvPr>
          <p:cNvSpPr txBox="1"/>
          <p:nvPr/>
        </p:nvSpPr>
        <p:spPr>
          <a:xfrm>
            <a:off x="4796725" y="4307840"/>
            <a:ext cx="477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Residential/Mixed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0F798-A08B-4DEA-9595-781F8A78593B}"/>
              </a:ext>
            </a:extLst>
          </p:cNvPr>
          <p:cNvSpPr txBox="1"/>
          <p:nvPr/>
        </p:nvSpPr>
        <p:spPr>
          <a:xfrm>
            <a:off x="7889829" y="2886197"/>
            <a:ext cx="4187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AirSage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LANDSAT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H-GAC TAZs and Employment</a:t>
            </a:r>
          </a:p>
        </p:txBody>
      </p:sp>
    </p:spTree>
    <p:extLst>
      <p:ext uri="{BB962C8B-B14F-4D97-AF65-F5344CB8AC3E}">
        <p14:creationId xmlns:p14="http://schemas.microsoft.com/office/powerpoint/2010/main" val="332740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What We Found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CC978-B782-4E9A-BB8D-AD12B8F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D29C46-FC3E-4BCE-B763-AB71D04DF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59730"/>
              </p:ext>
            </p:extLst>
          </p:nvPr>
        </p:nvGraphicFramePr>
        <p:xfrm>
          <a:off x="2956536" y="3429000"/>
          <a:ext cx="5305840" cy="2150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2640">
                  <a:extLst>
                    <a:ext uri="{9D8B030D-6E8A-4147-A177-3AD203B41FA5}">
                      <a16:colId xmlns:a16="http://schemas.microsoft.com/office/drawing/2014/main" val="35823974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364933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457070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14540081"/>
                    </a:ext>
                  </a:extLst>
                </a:gridCol>
              </a:tblGrid>
              <a:tr h="5903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HBW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HBO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NHB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534487"/>
                  </a:ext>
                </a:extLst>
              </a:tr>
              <a:tr h="8136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Residential/Mixed Use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1767600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Industrial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156185"/>
                  </a:ext>
                </a:extLst>
              </a:tr>
              <a:tr h="2749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Other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25704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60662B-29C0-4219-914E-05957CCAC90C}"/>
              </a:ext>
            </a:extLst>
          </p:cNvPr>
          <p:cNvSpPr txBox="1"/>
          <p:nvPr/>
        </p:nvSpPr>
        <p:spPr>
          <a:xfrm>
            <a:off x="2816185" y="2952035"/>
            <a:ext cx="477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 of Trips by Land Use</a:t>
            </a:r>
          </a:p>
        </p:txBody>
      </p:sp>
    </p:spTree>
    <p:extLst>
      <p:ext uri="{BB962C8B-B14F-4D97-AF65-F5344CB8AC3E}">
        <p14:creationId xmlns:p14="http://schemas.microsoft.com/office/powerpoint/2010/main" val="228338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168" y="1068291"/>
            <a:ext cx="806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40000"/>
                </a:solidFill>
              </a:rPr>
              <a:t>What We Found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CC978-B782-4E9A-BB8D-AD12B8F6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847F3A-080F-4B47-A627-DF5307CC56A7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0662B-29C0-4219-914E-05957CCAC90C}"/>
              </a:ext>
            </a:extLst>
          </p:cNvPr>
          <p:cNvSpPr txBox="1"/>
          <p:nvPr/>
        </p:nvSpPr>
        <p:spPr>
          <a:xfrm>
            <a:off x="201168" y="1714622"/>
            <a:ext cx="477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 of Trips by Land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4F967-6C81-4671-8000-B575FC49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33546"/>
            <a:ext cx="10262140" cy="42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17306</TotalTime>
  <Words>823</Words>
  <Application>Microsoft Office PowerPoint</Application>
  <PresentationFormat>Widescreen</PresentationFormat>
  <Paragraphs>157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Identifying Truck Bias In LBS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Nelson</dc:creator>
  <cp:lastModifiedBy>Chigoy, Byron</cp:lastModifiedBy>
  <cp:revision>245</cp:revision>
  <dcterms:created xsi:type="dcterms:W3CDTF">2012-08-02T19:00:39Z</dcterms:created>
  <dcterms:modified xsi:type="dcterms:W3CDTF">2019-06-03T00:10:25Z</dcterms:modified>
</cp:coreProperties>
</file>